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67" r:id="rId8"/>
    <p:sldId id="268" r:id="rId9"/>
    <p:sldId id="266" r:id="rId10"/>
    <p:sldId id="263" r:id="rId11"/>
    <p:sldId id="269" r:id="rId12"/>
    <p:sldId id="270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배달의민족 한나는 열한살 OTF" panose="020B0600000101010101" pitchFamily="34" charset="-127"/>
      <p:regular r:id="rId16"/>
    </p:embeddedFont>
    <p:embeddedFont>
      <p:font typeface="나눔스퀘어" panose="020B0600000101010101" pitchFamily="50" charset="-127"/>
      <p:regular r:id="rId17"/>
    </p:embeddedFont>
    <p:embeddedFont>
      <p:font typeface="나눔스퀘어 Bold" panose="020B0600000101010101" pitchFamily="50" charset="-127"/>
      <p:bold r:id="rId18"/>
    </p:embeddedFont>
    <p:embeddedFont>
      <p:font typeface="나눔스퀘어 Light" panose="020B0600000101010101" pitchFamily="50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6F83"/>
    <a:srgbClr val="414A55"/>
    <a:srgbClr val="A69D92"/>
    <a:srgbClr val="F8F8F6"/>
    <a:srgbClr val="E1E1D9"/>
    <a:srgbClr val="5D6C80"/>
    <a:srgbClr val="C9C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84-64CB-433F-830B-86C00651C8A3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283-0E1B-46FD-B9DC-4405D4182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35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84-64CB-433F-830B-86C00651C8A3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283-0E1B-46FD-B9DC-4405D4182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574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84-64CB-433F-830B-86C00651C8A3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283-0E1B-46FD-B9DC-4405D4182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25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84-64CB-433F-830B-86C00651C8A3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283-0E1B-46FD-B9DC-4405D4182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01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84-64CB-433F-830B-86C00651C8A3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283-0E1B-46FD-B9DC-4405D4182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977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84-64CB-433F-830B-86C00651C8A3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283-0E1B-46FD-B9DC-4405D4182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396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84-64CB-433F-830B-86C00651C8A3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283-0E1B-46FD-B9DC-4405D4182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56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84-64CB-433F-830B-86C00651C8A3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283-0E1B-46FD-B9DC-4405D4182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291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84-64CB-433F-830B-86C00651C8A3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283-0E1B-46FD-B9DC-4405D4182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805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84-64CB-433F-830B-86C00651C8A3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283-0E1B-46FD-B9DC-4405D4182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450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FC84-64CB-433F-830B-86C00651C8A3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283-0E1B-46FD-B9DC-4405D4182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902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8FC84-64CB-433F-830B-86C00651C8A3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7E283-0E1B-46FD-B9DC-4405D41823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687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7087" y="2475526"/>
            <a:ext cx="28905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606F8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글로벌</a:t>
            </a:r>
            <a:endParaRPr lang="en-US" altLang="ko-KR" sz="4400" dirty="0" smtClean="0">
              <a:solidFill>
                <a:srgbClr val="606F8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 dirty="0" err="1" smtClean="0">
                <a:solidFill>
                  <a:srgbClr val="606F83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챌린지</a:t>
            </a:r>
            <a:r>
              <a:rPr lang="ko-KR" altLang="en-US" sz="4400" dirty="0" smtClean="0">
                <a:solidFill>
                  <a:srgbClr val="606F83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마켓</a:t>
            </a:r>
            <a:endParaRPr lang="ko-KR" altLang="en-US" sz="4400" dirty="0">
              <a:solidFill>
                <a:srgbClr val="606F83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9" name="직선 연결선 8"/>
          <p:cNvCxnSpPr>
            <a:endCxn id="7" idx="1"/>
          </p:cNvCxnSpPr>
          <p:nvPr/>
        </p:nvCxnSpPr>
        <p:spPr>
          <a:xfrm flipV="1">
            <a:off x="190500" y="275915"/>
            <a:ext cx="10622414" cy="28885"/>
          </a:xfrm>
          <a:prstGeom prst="line">
            <a:avLst/>
          </a:prstGeom>
          <a:ln>
            <a:solidFill>
              <a:srgbClr val="C9C3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90500" y="6543040"/>
            <a:ext cx="11750040" cy="0"/>
          </a:xfrm>
          <a:prstGeom prst="line">
            <a:avLst/>
          </a:prstGeom>
          <a:ln>
            <a:solidFill>
              <a:srgbClr val="C9C3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914" y="0"/>
            <a:ext cx="1379086" cy="5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51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041815" y="2497976"/>
            <a:ext cx="3827010" cy="1862048"/>
            <a:chOff x="3499840" y="2497976"/>
            <a:chExt cx="3827010" cy="1862048"/>
          </a:xfrm>
        </p:grpSpPr>
        <p:sp>
          <p:nvSpPr>
            <p:cNvPr id="5" name="TextBox 4"/>
            <p:cNvSpPr txBox="1"/>
            <p:nvPr/>
          </p:nvSpPr>
          <p:spPr>
            <a:xfrm>
              <a:off x="4583791" y="2828836"/>
              <a:ext cx="274305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 smtClean="0">
                  <a:solidFill>
                    <a:srgbClr val="A69D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계획</a:t>
              </a:r>
              <a:endParaRPr lang="en-US" altLang="ko-KR" sz="4400" dirty="0" smtClean="0">
                <a:solidFill>
                  <a:srgbClr val="A69D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2800" dirty="0" smtClean="0">
                  <a:solidFill>
                    <a:srgbClr val="A69D9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향후 목표 및 계획</a:t>
              </a:r>
              <a:endParaRPr lang="en-US" altLang="ko-KR" sz="2800" dirty="0" smtClean="0">
                <a:solidFill>
                  <a:srgbClr val="A69D9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99840" y="2497976"/>
              <a:ext cx="1083951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dirty="0" smtClean="0">
                  <a:solidFill>
                    <a:srgbClr val="A69D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en-US" altLang="ko-KR" sz="7200" dirty="0" smtClean="0">
                <a:solidFill>
                  <a:srgbClr val="A69D9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614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>
          <a:xfrm>
            <a:off x="289368" y="0"/>
            <a:ext cx="3961790" cy="925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 smtClean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</a:t>
            </a:r>
            <a:r>
              <a:rPr lang="ko-KR" altLang="en-US" sz="3600" dirty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</a:t>
            </a:r>
            <a:r>
              <a:rPr lang="ko-KR" altLang="en-US" sz="3600" dirty="0" smtClean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 및 계획</a:t>
            </a:r>
            <a:endParaRPr lang="ko-KR" altLang="en-US" sz="3600" dirty="0">
              <a:solidFill>
                <a:srgbClr val="5D6C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727" y="-9273"/>
            <a:ext cx="6876547" cy="68765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137197" y="2212806"/>
            <a:ext cx="1114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accent2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배우미</a:t>
            </a:r>
            <a:endParaRPr lang="en-US" altLang="ko-KR" sz="1400" dirty="0" smtClean="0">
              <a:solidFill>
                <a:schemeClr val="accent2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algn="ctr"/>
            <a:r>
              <a:rPr lang="ko-KR" altLang="en-US" sz="2200" dirty="0" smtClean="0">
                <a:solidFill>
                  <a:schemeClr val="accent2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유아교육</a:t>
            </a:r>
            <a:endParaRPr lang="ko-KR" altLang="en-US" sz="2200" dirty="0">
              <a:solidFill>
                <a:schemeClr val="accent2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26256" y="899848"/>
            <a:ext cx="115288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accent5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배우미</a:t>
            </a:r>
            <a:endParaRPr lang="en-US" altLang="ko-KR" sz="1400" dirty="0" smtClean="0">
              <a:solidFill>
                <a:schemeClr val="accent5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algn="ctr"/>
            <a:r>
              <a:rPr lang="ko-KR" altLang="en-US" sz="2200" dirty="0" smtClean="0">
                <a:solidFill>
                  <a:schemeClr val="accent5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국내관광</a:t>
            </a:r>
            <a:endParaRPr lang="en-US" altLang="ko-KR" sz="2200" dirty="0" smtClean="0">
              <a:solidFill>
                <a:schemeClr val="accent5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algn="ctr"/>
            <a:r>
              <a:rPr lang="ko-KR" altLang="en-US" sz="2200" dirty="0" smtClean="0">
                <a:solidFill>
                  <a:schemeClr val="accent5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여행</a:t>
            </a:r>
            <a:endParaRPr lang="ko-KR" altLang="en-US" sz="2200" dirty="0">
              <a:solidFill>
                <a:schemeClr val="accent5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72104" y="5702579"/>
            <a:ext cx="1247457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rgbClr val="606F83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배우미</a:t>
            </a:r>
            <a:endParaRPr lang="en-US" altLang="ko-KR" sz="1600" dirty="0" smtClean="0">
              <a:solidFill>
                <a:srgbClr val="606F83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algn="ctr"/>
            <a:r>
              <a:rPr lang="ko-KR" altLang="en-US" sz="2500" dirty="0" smtClean="0">
                <a:solidFill>
                  <a:srgbClr val="606F83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한글교육</a:t>
            </a:r>
            <a:endParaRPr lang="ko-KR" altLang="en-US" sz="2500" dirty="0">
              <a:solidFill>
                <a:srgbClr val="606F83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33788" y="2647888"/>
            <a:ext cx="13692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accent6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배우미</a:t>
            </a:r>
            <a:endParaRPr lang="en-US" altLang="ko-KR" sz="1400" dirty="0" smtClean="0">
              <a:solidFill>
                <a:schemeClr val="accent6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algn="ctr"/>
            <a:r>
              <a:rPr lang="ko-KR" altLang="en-US" sz="2100" dirty="0" smtClean="0">
                <a:solidFill>
                  <a:schemeClr val="accent6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서비스 언어</a:t>
            </a:r>
            <a:endParaRPr lang="en-US" altLang="ko-KR" sz="2100" dirty="0" smtClean="0">
              <a:solidFill>
                <a:schemeClr val="accent6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algn="ctr"/>
            <a:r>
              <a:rPr lang="ko-KR" altLang="en-US" sz="2100" dirty="0" smtClean="0">
                <a:solidFill>
                  <a:schemeClr val="accent6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확대</a:t>
            </a:r>
            <a:endParaRPr lang="ko-KR" altLang="en-US" sz="2100" dirty="0">
              <a:solidFill>
                <a:schemeClr val="accent6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533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7087" y="3044280"/>
            <a:ext cx="27494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606F8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endParaRPr lang="ko-KR" altLang="en-US" sz="4400" dirty="0">
              <a:solidFill>
                <a:srgbClr val="606F83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9" name="직선 연결선 8"/>
          <p:cNvCxnSpPr>
            <a:endCxn id="7" idx="1"/>
          </p:cNvCxnSpPr>
          <p:nvPr/>
        </p:nvCxnSpPr>
        <p:spPr>
          <a:xfrm flipV="1">
            <a:off x="190500" y="275915"/>
            <a:ext cx="10622414" cy="28885"/>
          </a:xfrm>
          <a:prstGeom prst="line">
            <a:avLst/>
          </a:prstGeom>
          <a:ln>
            <a:solidFill>
              <a:srgbClr val="C9C3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90500" y="6543040"/>
            <a:ext cx="11750040" cy="0"/>
          </a:xfrm>
          <a:prstGeom prst="line">
            <a:avLst/>
          </a:prstGeom>
          <a:ln>
            <a:solidFill>
              <a:srgbClr val="C9C3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914" y="0"/>
            <a:ext cx="1379086" cy="5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6F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4796" y="655655"/>
            <a:ext cx="1894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E1E1D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190500" y="304800"/>
            <a:ext cx="11750040" cy="0"/>
          </a:xfrm>
          <a:prstGeom prst="line">
            <a:avLst/>
          </a:prstGeom>
          <a:ln>
            <a:solidFill>
              <a:srgbClr val="C9C3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90500" y="6543040"/>
            <a:ext cx="11750040" cy="0"/>
          </a:xfrm>
          <a:prstGeom prst="line">
            <a:avLst/>
          </a:prstGeom>
          <a:ln>
            <a:solidFill>
              <a:srgbClr val="C9C3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4702029" y="1724653"/>
            <a:ext cx="2787943" cy="3930884"/>
            <a:chOff x="4752523" y="1488177"/>
            <a:chExt cx="2787943" cy="3930884"/>
          </a:xfrm>
        </p:grpSpPr>
        <p:sp>
          <p:nvSpPr>
            <p:cNvPr id="10" name="TextBox 9"/>
            <p:cNvSpPr txBox="1"/>
            <p:nvPr/>
          </p:nvSpPr>
          <p:spPr>
            <a:xfrm>
              <a:off x="4752523" y="1488177"/>
              <a:ext cx="204414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 smtClean="0">
                  <a:solidFill>
                    <a:srgbClr val="E1E1D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1. </a:t>
              </a:r>
              <a:r>
                <a:rPr lang="ko-KR" altLang="en-US" sz="2500" dirty="0" smtClean="0">
                  <a:solidFill>
                    <a:srgbClr val="E1E1D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기업소개</a:t>
              </a:r>
              <a:endParaRPr lang="en-US" altLang="ko-KR" sz="2500" dirty="0" smtClean="0">
                <a:solidFill>
                  <a:srgbClr val="E1E1D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500" dirty="0" smtClean="0">
                  <a:solidFill>
                    <a:srgbClr val="E1E1D9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</a:t>
              </a:r>
              <a:r>
                <a:rPr lang="ko-KR" altLang="en-US" sz="2500" dirty="0" err="1" smtClean="0">
                  <a:solidFill>
                    <a:srgbClr val="E1E1D9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배우미</a:t>
              </a:r>
              <a:r>
                <a:rPr lang="ko-KR" altLang="en-US" sz="2500" dirty="0" smtClean="0">
                  <a:solidFill>
                    <a:srgbClr val="E1E1D9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소개</a:t>
              </a:r>
              <a:endParaRPr lang="en-US" altLang="ko-KR" sz="2500" dirty="0" smtClean="0">
                <a:solidFill>
                  <a:srgbClr val="E1E1D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52523" y="3022732"/>
              <a:ext cx="207460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 smtClean="0">
                  <a:solidFill>
                    <a:srgbClr val="E1E1D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2. </a:t>
              </a:r>
              <a:r>
                <a:rPr lang="ko-KR" altLang="en-US" sz="2500" dirty="0" smtClean="0">
                  <a:solidFill>
                    <a:srgbClr val="E1E1D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콘텐츠 소개</a:t>
              </a:r>
              <a:endParaRPr lang="en-US" altLang="ko-KR" sz="2500" dirty="0" smtClean="0">
                <a:solidFill>
                  <a:srgbClr val="E1E1D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500" dirty="0" smtClean="0">
                  <a:solidFill>
                    <a:srgbClr val="E1E1D9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한글교육</a:t>
              </a:r>
              <a:endParaRPr lang="en-US" altLang="ko-KR" sz="2500" dirty="0">
                <a:solidFill>
                  <a:srgbClr val="E1E1D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52523" y="4557287"/>
              <a:ext cx="278794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 smtClean="0">
                  <a:solidFill>
                    <a:srgbClr val="E1E1D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3. </a:t>
              </a:r>
              <a:r>
                <a:rPr lang="ko-KR" altLang="en-US" sz="2500" dirty="0" smtClean="0">
                  <a:solidFill>
                    <a:srgbClr val="E1E1D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계획</a:t>
              </a:r>
              <a:endParaRPr lang="en-US" altLang="ko-KR" sz="2500" dirty="0" smtClean="0">
                <a:solidFill>
                  <a:srgbClr val="E1E1D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500" dirty="0" smtClean="0">
                  <a:solidFill>
                    <a:srgbClr val="E1E1D9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향후 목표 및 계획</a:t>
              </a:r>
              <a:endParaRPr lang="en-US" altLang="ko-KR" sz="2500" dirty="0" smtClean="0">
                <a:solidFill>
                  <a:srgbClr val="E1E1D9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24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041815" y="2497976"/>
            <a:ext cx="3461525" cy="1862048"/>
            <a:chOff x="3499840" y="2497976"/>
            <a:chExt cx="3461525" cy="1862048"/>
          </a:xfrm>
        </p:grpSpPr>
        <p:sp>
          <p:nvSpPr>
            <p:cNvPr id="8" name="TextBox 7"/>
            <p:cNvSpPr txBox="1"/>
            <p:nvPr/>
          </p:nvSpPr>
          <p:spPr>
            <a:xfrm>
              <a:off x="4583791" y="2828836"/>
              <a:ext cx="23775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 smtClean="0">
                  <a:solidFill>
                    <a:srgbClr val="A69D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기업 소개</a:t>
              </a:r>
              <a:endParaRPr lang="en-US" altLang="ko-KR" sz="4400" dirty="0" smtClean="0">
                <a:solidFill>
                  <a:srgbClr val="A69D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2800" dirty="0" err="1" smtClean="0">
                  <a:solidFill>
                    <a:srgbClr val="A69D9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배우미</a:t>
              </a:r>
              <a:r>
                <a:rPr lang="ko-KR" altLang="en-US" sz="2800" dirty="0" smtClean="0">
                  <a:solidFill>
                    <a:srgbClr val="A69D9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소개</a:t>
              </a:r>
              <a:endParaRPr lang="en-US" altLang="ko-KR" sz="2800" dirty="0" smtClean="0">
                <a:solidFill>
                  <a:srgbClr val="A69D9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99840" y="2497976"/>
              <a:ext cx="1083951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dirty="0" smtClean="0">
                  <a:solidFill>
                    <a:srgbClr val="A69D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en-US" altLang="ko-KR" sz="7200" dirty="0" smtClean="0">
                <a:solidFill>
                  <a:srgbClr val="A69D9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8965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289368" y="497712"/>
            <a:ext cx="1990845" cy="925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 smtClean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기업소개</a:t>
            </a:r>
            <a:endParaRPr lang="ko-KR" altLang="en-US" sz="3600" dirty="0">
              <a:solidFill>
                <a:srgbClr val="5D6C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89368" y="278133"/>
            <a:ext cx="1238490" cy="439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solidFill>
                  <a:srgbClr val="5D6C8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기업 </a:t>
            </a:r>
            <a:r>
              <a:rPr lang="ko-KR" altLang="en-US" sz="1600" dirty="0" err="1" smtClean="0">
                <a:solidFill>
                  <a:srgbClr val="5D6C8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배우미</a:t>
            </a:r>
            <a:endParaRPr lang="ko-KR" altLang="en-US" sz="1600" dirty="0">
              <a:solidFill>
                <a:srgbClr val="5D6C8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98" y="2882786"/>
            <a:ext cx="4049486" cy="162036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229726" y="1908683"/>
            <a:ext cx="6422343" cy="3568573"/>
            <a:chOff x="5229726" y="1673552"/>
            <a:chExt cx="6422343" cy="3568573"/>
          </a:xfrm>
        </p:grpSpPr>
        <p:sp>
          <p:nvSpPr>
            <p:cNvPr id="2" name="직사각형 1"/>
            <p:cNvSpPr/>
            <p:nvPr/>
          </p:nvSpPr>
          <p:spPr>
            <a:xfrm>
              <a:off x="5229726" y="2379803"/>
              <a:ext cx="6422343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 smtClean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핵심 </a:t>
              </a:r>
              <a:r>
                <a:rPr lang="ko-KR" altLang="en-US" b="1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학생들을 중심으로 대학생들의 참여</a:t>
              </a:r>
              <a:r>
                <a:rPr lang="ko-KR" altLang="en-US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기반으로 </a:t>
              </a:r>
              <a:r>
                <a:rPr lang="ko-KR" altLang="en-US" dirty="0" smtClean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나아가며</a:t>
              </a:r>
              <a:endParaRPr lang="en-US" altLang="ko-KR" b="1" dirty="0" smtClean="0">
                <a:solidFill>
                  <a:srgbClr val="414A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 smtClean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사회적 </a:t>
              </a:r>
              <a:r>
                <a:rPr lang="ko-KR" altLang="en-US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문제를 도출하여 해결방안을 고안하며 실천하는 </a:t>
              </a:r>
              <a:r>
                <a:rPr lang="ko-KR" altLang="en-US" b="1" dirty="0" err="1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사회적기업</a:t>
              </a:r>
              <a:r>
                <a:rPr lang="ko-KR" altLang="en-US" b="1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입니다</a:t>
              </a:r>
              <a:r>
                <a:rPr lang="en-US" altLang="ko-KR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endParaRPr lang="en-US" altLang="ko-KR" dirty="0">
                <a:solidFill>
                  <a:srgbClr val="414A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b="1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BAE-U-ME</a:t>
              </a:r>
              <a:r>
                <a:rPr lang="ko-KR" altLang="en-US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는 교육자와 피교육자 간의 친한 관계 지향을 의미하는 </a:t>
              </a:r>
              <a:r>
                <a:rPr lang="en-US" altLang="ko-KR" b="1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U&amp;ME</a:t>
              </a:r>
              <a:r>
                <a:rPr lang="ko-KR" altLang="en-US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의미합니다</a:t>
              </a:r>
              <a:r>
                <a:rPr lang="en-US" altLang="ko-KR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endParaRPr lang="en-US" altLang="ko-KR" dirty="0">
                <a:solidFill>
                  <a:srgbClr val="414A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한국을 찾는 외국인들에게 교육서비스를 제공하며, </a:t>
              </a:r>
              <a:r>
                <a:rPr lang="en-US" altLang="ko-KR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/>
              </a:r>
              <a:br>
                <a:rPr lang="en-US" altLang="ko-KR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ko-KR" altLang="en-US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더 나아가 </a:t>
              </a:r>
              <a:r>
                <a:rPr lang="ko-KR" altLang="en-US" b="1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우수한 한글을 전 세계에 보급할 수 있는 효과적인 수단</a:t>
              </a:r>
              <a:r>
                <a:rPr lang="ko-KR" altLang="en-US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되는 것을 목표로 하고 있습니다.</a:t>
              </a:r>
              <a:endParaRPr lang="en-US" altLang="ko-KR" dirty="0">
                <a:solidFill>
                  <a:srgbClr val="414A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5229726" y="1673552"/>
              <a:ext cx="149271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err="1" smtClean="0">
                  <a:solidFill>
                    <a:srgbClr val="606F8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배우미는</a:t>
              </a:r>
              <a:endParaRPr lang="en-US" altLang="ko-KR" sz="2800" dirty="0">
                <a:solidFill>
                  <a:srgbClr val="606F8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890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041815" y="2497976"/>
            <a:ext cx="3974486" cy="1862048"/>
            <a:chOff x="3499840" y="2497976"/>
            <a:chExt cx="3974486" cy="1862048"/>
          </a:xfrm>
        </p:grpSpPr>
        <p:sp>
          <p:nvSpPr>
            <p:cNvPr id="5" name="TextBox 4"/>
            <p:cNvSpPr txBox="1"/>
            <p:nvPr/>
          </p:nvSpPr>
          <p:spPr>
            <a:xfrm>
              <a:off x="4583791" y="2828836"/>
              <a:ext cx="28905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 smtClean="0">
                  <a:solidFill>
                    <a:srgbClr val="A69D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콘텐츠 소개</a:t>
              </a:r>
              <a:endParaRPr lang="en-US" altLang="ko-KR" sz="4400" dirty="0" smtClean="0">
                <a:solidFill>
                  <a:srgbClr val="A69D9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2800" dirty="0" smtClean="0">
                  <a:solidFill>
                    <a:srgbClr val="A69D9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한글 교육</a:t>
              </a:r>
              <a:endParaRPr lang="en-US" altLang="ko-KR" sz="2800" dirty="0" smtClean="0">
                <a:solidFill>
                  <a:srgbClr val="A69D9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99840" y="2497976"/>
              <a:ext cx="1083951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dirty="0" smtClean="0">
                  <a:solidFill>
                    <a:srgbClr val="A69D9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en-US" altLang="ko-KR" sz="7200" dirty="0" smtClean="0">
                <a:solidFill>
                  <a:srgbClr val="A69D9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6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289368" y="497712"/>
            <a:ext cx="3961790" cy="925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 smtClean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</a:t>
            </a:r>
            <a:r>
              <a:rPr lang="en-US" altLang="ko-KR" sz="3600" dirty="0" smtClean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600" dirty="0" smtClean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소개</a:t>
            </a:r>
            <a:r>
              <a:rPr lang="en-US" altLang="ko-KR" sz="3600" dirty="0" smtClean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3600" dirty="0" smtClean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한글교육</a:t>
            </a:r>
            <a:endParaRPr lang="ko-KR" altLang="en-US" sz="3600" dirty="0">
              <a:solidFill>
                <a:srgbClr val="5D6C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89368" y="278133"/>
            <a:ext cx="1603600" cy="475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solidFill>
                  <a:srgbClr val="5D6C8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자음</a:t>
            </a:r>
            <a:r>
              <a:rPr lang="en-US" altLang="ko-KR" sz="1600" dirty="0" smtClean="0">
                <a:solidFill>
                  <a:srgbClr val="5D6C8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rgbClr val="5D6C8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모음 교육</a:t>
            </a:r>
            <a:endParaRPr lang="ko-KR" altLang="en-US" sz="1600" dirty="0">
              <a:solidFill>
                <a:srgbClr val="5D6C8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42735" y="1951453"/>
            <a:ext cx="10706531" cy="4196184"/>
            <a:chOff x="360896" y="1951453"/>
            <a:chExt cx="10706531" cy="419618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8BD8980-A8E2-4995-BB76-34A0AB33C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61" b="3"/>
            <a:stretch/>
          </p:blipFill>
          <p:spPr>
            <a:xfrm>
              <a:off x="360896" y="1951453"/>
              <a:ext cx="2440653" cy="419548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3000"/>
                </a:prstClr>
              </a:outerShdw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06F79A-18B2-4947-BF40-CDECF094D6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62" b="-4"/>
            <a:stretch/>
          </p:blipFill>
          <p:spPr>
            <a:xfrm>
              <a:off x="2880896" y="1951453"/>
              <a:ext cx="2428583" cy="419618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3000"/>
                </a:prstClr>
              </a:outerShdw>
            </a:effectLst>
          </p:spPr>
        </p:pic>
        <p:grpSp>
          <p:nvGrpSpPr>
            <p:cNvPr id="4" name="그룹 3"/>
            <p:cNvGrpSpPr/>
            <p:nvPr/>
          </p:nvGrpSpPr>
          <p:grpSpPr>
            <a:xfrm>
              <a:off x="6396003" y="2464143"/>
              <a:ext cx="4671424" cy="3170099"/>
              <a:chOff x="6558049" y="2464143"/>
              <a:chExt cx="4671424" cy="3170099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6880741" y="2464143"/>
                <a:ext cx="4348732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lang="ko-KR" altLang="en-US" sz="2000" dirty="0" smtClean="0">
                    <a:solidFill>
                      <a:srgbClr val="414A5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해당하는 자음</a:t>
                </a:r>
                <a:r>
                  <a:rPr lang="en-US" altLang="ko-KR" sz="2000" dirty="0" smtClean="0">
                    <a:solidFill>
                      <a:srgbClr val="414A5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2000" dirty="0" smtClean="0">
                    <a:solidFill>
                      <a:srgbClr val="414A5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모음의 이름과 읽는 방법</a:t>
                </a:r>
                <a:endParaRPr lang="en-US" altLang="ko-KR" sz="2000" dirty="0" smtClean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ko-KR" sz="2000" dirty="0" smtClean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ko-KR" altLang="ko-KR" sz="2000" dirty="0" smtClean="0">
                    <a:solidFill>
                      <a:srgbClr val="414A5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단어를 </a:t>
                </a:r>
                <a:r>
                  <a:rPr lang="ko-KR" altLang="ko-KR" sz="2000" dirty="0">
                    <a:solidFill>
                      <a:srgbClr val="414A5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연상하며 학습하는 방식을 채택</a:t>
                </a:r>
                <a:endParaRPr lang="en-US" altLang="ko-KR" sz="2000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ko-KR" sz="2000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ko-KR" altLang="ko-KR" sz="2000" dirty="0">
                    <a:solidFill>
                      <a:srgbClr val="414A5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관련된 그림카드를 보여주며 학습</a:t>
                </a:r>
                <a:endParaRPr lang="ko-KR" altLang="en-US" sz="2000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" name="이등변 삼각형 1"/>
              <p:cNvSpPr/>
              <p:nvPr/>
            </p:nvSpPr>
            <p:spPr>
              <a:xfrm rot="5400000">
                <a:off x="6539015" y="4027314"/>
                <a:ext cx="275991" cy="237923"/>
              </a:xfrm>
              <a:prstGeom prst="triangle">
                <a:avLst/>
              </a:prstGeom>
              <a:solidFill>
                <a:srgbClr val="606F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/>
              <p:cNvSpPr/>
              <p:nvPr/>
            </p:nvSpPr>
            <p:spPr>
              <a:xfrm rot="5400000">
                <a:off x="6539015" y="2790062"/>
                <a:ext cx="275991" cy="237923"/>
              </a:xfrm>
              <a:prstGeom prst="triangle">
                <a:avLst/>
              </a:prstGeom>
              <a:solidFill>
                <a:srgbClr val="606F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이등변 삼각형 10"/>
              <p:cNvSpPr/>
              <p:nvPr/>
            </p:nvSpPr>
            <p:spPr>
              <a:xfrm rot="5400000">
                <a:off x="6539015" y="5264566"/>
                <a:ext cx="275991" cy="237923"/>
              </a:xfrm>
              <a:prstGeom prst="triangle">
                <a:avLst/>
              </a:prstGeom>
              <a:solidFill>
                <a:srgbClr val="606F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9347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289368" y="497712"/>
            <a:ext cx="3961790" cy="925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 smtClean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</a:t>
            </a:r>
            <a:r>
              <a:rPr lang="en-US" altLang="ko-KR" sz="3600" dirty="0" smtClean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600" dirty="0" smtClean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소개</a:t>
            </a:r>
            <a:r>
              <a:rPr lang="en-US" altLang="ko-KR" sz="3600" dirty="0" smtClean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3600" dirty="0" smtClean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한글교육</a:t>
            </a:r>
            <a:endParaRPr lang="ko-KR" altLang="en-US" sz="3600" dirty="0">
              <a:solidFill>
                <a:srgbClr val="5D6C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89368" y="278133"/>
            <a:ext cx="1603600" cy="475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solidFill>
                  <a:srgbClr val="5D6C8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자음</a:t>
            </a:r>
            <a:r>
              <a:rPr lang="en-US" altLang="ko-KR" sz="1600" dirty="0" smtClean="0">
                <a:solidFill>
                  <a:srgbClr val="5D6C8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rgbClr val="5D6C8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모음 교육</a:t>
            </a:r>
            <a:endParaRPr lang="ko-KR" altLang="en-US" sz="1600" dirty="0">
              <a:solidFill>
                <a:srgbClr val="5D6C8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36626" y="1952934"/>
            <a:ext cx="10718748" cy="4194000"/>
            <a:chOff x="348679" y="1952934"/>
            <a:chExt cx="10718748" cy="4194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D18BC43-401E-4FF6-BF95-A1CB4BACC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679" y="1952934"/>
              <a:ext cx="2440800" cy="4194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CE9686D-DA43-44E7-AD82-8FE6439917E3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8679" y="1952934"/>
              <a:ext cx="2440800" cy="4194000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6396003" y="2464143"/>
              <a:ext cx="4671424" cy="3170099"/>
              <a:chOff x="6558049" y="2464143"/>
              <a:chExt cx="4671424" cy="3170099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6880741" y="2464143"/>
                <a:ext cx="4348732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ko-KR" altLang="en-US" sz="2000" dirty="0" smtClean="0">
                    <a:solidFill>
                      <a:srgbClr val="414A5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하루하루 체계적으로 공부 할 수 있도록 일별 학습 제공</a:t>
                </a:r>
                <a:endParaRPr lang="en-US" altLang="ko-KR" sz="2000" dirty="0" smtClean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dirty="0" smtClean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ko-KR" altLang="en-US" sz="2000" dirty="0" smtClean="0">
                    <a:solidFill>
                      <a:srgbClr val="414A5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단어 테스트를 통해 학습 정도를 테스트</a:t>
                </a:r>
                <a:endParaRPr lang="en-US" altLang="ko-KR" sz="2000" dirty="0" smtClean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ko-KR" altLang="en-US" sz="2000" dirty="0" smtClean="0">
                    <a:solidFill>
                      <a:srgbClr val="414A5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틀린 단어에 대해서는 오답 풀이 제공</a:t>
                </a:r>
                <a:endParaRPr lang="ko-KR" altLang="en-US" sz="2000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" name="이등변 삼각형 1"/>
              <p:cNvSpPr/>
              <p:nvPr/>
            </p:nvSpPr>
            <p:spPr>
              <a:xfrm rot="5400000">
                <a:off x="6539015" y="4157943"/>
                <a:ext cx="275991" cy="237923"/>
              </a:xfrm>
              <a:prstGeom prst="triangle">
                <a:avLst/>
              </a:prstGeom>
              <a:solidFill>
                <a:srgbClr val="606F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/>
              <p:cNvSpPr/>
              <p:nvPr/>
            </p:nvSpPr>
            <p:spPr>
              <a:xfrm rot="5400000">
                <a:off x="6539015" y="2650725"/>
                <a:ext cx="275991" cy="237923"/>
              </a:xfrm>
              <a:prstGeom prst="triangle">
                <a:avLst/>
              </a:prstGeom>
              <a:solidFill>
                <a:srgbClr val="606F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이등변 삼각형 10"/>
              <p:cNvSpPr/>
              <p:nvPr/>
            </p:nvSpPr>
            <p:spPr>
              <a:xfrm rot="5400000">
                <a:off x="6539015" y="5221023"/>
                <a:ext cx="275991" cy="237923"/>
              </a:xfrm>
              <a:prstGeom prst="triangle">
                <a:avLst/>
              </a:prstGeom>
              <a:solidFill>
                <a:srgbClr val="606F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6322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289368" y="497712"/>
            <a:ext cx="3961790" cy="925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 smtClean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</a:t>
            </a:r>
            <a:r>
              <a:rPr lang="en-US" altLang="ko-KR" sz="3600" dirty="0" smtClean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600" dirty="0" smtClean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소개</a:t>
            </a:r>
            <a:r>
              <a:rPr lang="en-US" altLang="ko-KR" sz="3600" dirty="0" smtClean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3600" dirty="0" smtClean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한글교육</a:t>
            </a:r>
            <a:endParaRPr lang="ko-KR" altLang="en-US" sz="3600" dirty="0">
              <a:solidFill>
                <a:srgbClr val="5D6C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89368" y="278133"/>
            <a:ext cx="1603600" cy="475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solidFill>
                  <a:srgbClr val="5D6C8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일반 회화</a:t>
            </a:r>
            <a:endParaRPr lang="ko-KR" altLang="en-US" sz="1600" dirty="0">
              <a:solidFill>
                <a:srgbClr val="5D6C8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57045" y="1952192"/>
            <a:ext cx="10677911" cy="4194000"/>
            <a:chOff x="389516" y="1952192"/>
            <a:chExt cx="10677911" cy="4194000"/>
          </a:xfrm>
        </p:grpSpPr>
        <p:grpSp>
          <p:nvGrpSpPr>
            <p:cNvPr id="4" name="그룹 3"/>
            <p:cNvGrpSpPr/>
            <p:nvPr/>
          </p:nvGrpSpPr>
          <p:grpSpPr>
            <a:xfrm>
              <a:off x="6396002" y="3002751"/>
              <a:ext cx="4671425" cy="2092881"/>
              <a:chOff x="6558048" y="2464143"/>
              <a:chExt cx="4671425" cy="2092881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6880741" y="2464143"/>
                <a:ext cx="4348732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 smtClean="0">
                    <a:solidFill>
                      <a:srgbClr val="414A5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대화 방식으로 상황의 간접 경험</a:t>
                </a:r>
                <a:endParaRPr lang="en-US" altLang="ko-KR" sz="2000" dirty="0" smtClean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ko-KR" sz="2000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dirty="0" smtClean="0">
                    <a:solidFill>
                      <a:srgbClr val="414A5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모바일 메신저와 유사한 </a:t>
                </a:r>
                <a:r>
                  <a:rPr lang="en-US" altLang="ko-KR" sz="2000" dirty="0" smtClean="0">
                    <a:solidFill>
                      <a:srgbClr val="414A5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UI </a:t>
                </a:r>
                <a:r>
                  <a:rPr lang="ko-KR" altLang="en-US" sz="2000" dirty="0" smtClean="0">
                    <a:solidFill>
                      <a:srgbClr val="414A5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사용으로</a:t>
                </a:r>
                <a:endParaRPr lang="en-US" altLang="ko-KR" sz="2000" dirty="0" smtClean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dirty="0" smtClean="0">
                    <a:solidFill>
                      <a:srgbClr val="414A5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고객들의 손쉬운 사용을 유도</a:t>
                </a:r>
                <a:endParaRPr lang="en-US" altLang="ko-KR" sz="2000" dirty="0">
                  <a:solidFill>
                    <a:srgbClr val="414A5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" name="이등변 삼각형 1"/>
              <p:cNvSpPr/>
              <p:nvPr/>
            </p:nvSpPr>
            <p:spPr>
              <a:xfrm rot="5400000">
                <a:off x="6539014" y="3727030"/>
                <a:ext cx="275991" cy="237923"/>
              </a:xfrm>
              <a:prstGeom prst="triangle">
                <a:avLst/>
              </a:prstGeom>
              <a:solidFill>
                <a:srgbClr val="606F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/>
              <p:cNvSpPr/>
              <p:nvPr/>
            </p:nvSpPr>
            <p:spPr>
              <a:xfrm rot="5400000">
                <a:off x="6539015" y="2650725"/>
                <a:ext cx="275991" cy="237923"/>
              </a:xfrm>
              <a:prstGeom prst="triangle">
                <a:avLst/>
              </a:prstGeom>
              <a:solidFill>
                <a:srgbClr val="606F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516" y="1952192"/>
              <a:ext cx="2359125" cy="419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9516" y="1952192"/>
              <a:ext cx="2359125" cy="419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193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293493" y="243038"/>
            <a:ext cx="2157741" cy="603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>
                <a:solidFill>
                  <a:srgbClr val="5D6C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정보구조설계</a:t>
            </a:r>
            <a:endParaRPr lang="ko-KR" altLang="en-US" sz="2800" dirty="0">
              <a:solidFill>
                <a:srgbClr val="5D6C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7318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169</Words>
  <Application>Microsoft Office PowerPoint</Application>
  <PresentationFormat>와이드스크린</PresentationFormat>
  <Paragraphs>60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맑은 고딕</vt:lpstr>
      <vt:lpstr>배달의민족 한나는 열한살 OTF</vt:lpstr>
      <vt:lpstr>나눔스퀘어</vt:lpstr>
      <vt:lpstr>Arial</vt:lpstr>
      <vt:lpstr>Times New Roman</vt:lpstr>
      <vt:lpstr>나눔스퀘어 Bold</vt:lpstr>
      <vt:lpstr>나눔스퀘어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hsm1194@outlook.com</dc:creator>
  <cp:lastModifiedBy>hsm1194@outlook.com</cp:lastModifiedBy>
  <cp:revision>15</cp:revision>
  <dcterms:created xsi:type="dcterms:W3CDTF">2019-01-23T01:55:53Z</dcterms:created>
  <dcterms:modified xsi:type="dcterms:W3CDTF">2019-01-24T03:16:34Z</dcterms:modified>
</cp:coreProperties>
</file>